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854"/>
    <a:srgbClr val="408CB2"/>
    <a:srgbClr val="012345"/>
    <a:srgbClr val="B72717"/>
    <a:srgbClr val="D55B55"/>
    <a:srgbClr val="CF5B58"/>
    <a:srgbClr val="388CBB"/>
    <a:srgbClr val="FB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3447" autoAdjust="0"/>
  </p:normalViewPr>
  <p:slideViewPr>
    <p:cSldViewPr snapToGrid="0">
      <p:cViewPr varScale="1">
        <p:scale>
          <a:sx n="79" d="100"/>
          <a:sy n="79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AB30-81B5-4395-A442-FFBB2B1FB55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F4A2-9641-41DC-86C4-BD6A70E5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background with buildings and leaves&#10;&#10;Description automatically generated">
            <a:extLst>
              <a:ext uri="{FF2B5EF4-FFF2-40B4-BE49-F238E27FC236}">
                <a16:creationId xmlns:a16="http://schemas.microsoft.com/office/drawing/2014/main" id="{07FA3EBA-9D6F-04F9-6CE5-A602CFB54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99" y="-220"/>
            <a:ext cx="12192000" cy="685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000" b="1" spc="30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FC9F17CD-DE3D-B3E8-C2D6-2F4D278978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" y="-1876"/>
            <a:ext cx="12192000" cy="68638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EDF8E-B57E-DAB1-8B4D-82AAADC72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3" y="2426"/>
            <a:ext cx="12192000" cy="68638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EDF8E-B57E-DAB1-8B4D-82AAADC72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3" y="2426"/>
            <a:ext cx="12192000" cy="68638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buildings and leaves&#10;&#10;Description automatically generated">
            <a:extLst>
              <a:ext uri="{FF2B5EF4-FFF2-40B4-BE49-F238E27FC236}">
                <a16:creationId xmlns:a16="http://schemas.microsoft.com/office/drawing/2014/main" id="{7C0F235E-8343-EAB9-CF5D-4DA8BE3A6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" y="-2364"/>
            <a:ext cx="12192000" cy="686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 spc="30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ue bookmarks and leaves&#10;&#10;Description automatically generated">
            <a:extLst>
              <a:ext uri="{FF2B5EF4-FFF2-40B4-BE49-F238E27FC236}">
                <a16:creationId xmlns:a16="http://schemas.microsoft.com/office/drawing/2014/main" id="{E2E02299-A0C6-20E3-2EEB-5156F37E8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1" y="-3634"/>
            <a:ext cx="12192000" cy="6874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429" y="990192"/>
            <a:ext cx="10515600" cy="1325563"/>
          </a:xfrm>
        </p:spPr>
        <p:txBody>
          <a:bodyPr>
            <a:normAutofit/>
          </a:bodyPr>
          <a:lstStyle>
            <a:lvl1pPr>
              <a:defRPr sz="40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449"/>
            <a:ext cx="10515600" cy="3771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ue rectangles and leaves&#10;&#10;Description automatically generated">
            <a:extLst>
              <a:ext uri="{FF2B5EF4-FFF2-40B4-BE49-F238E27FC236}">
                <a16:creationId xmlns:a16="http://schemas.microsoft.com/office/drawing/2014/main" id="{C34BD975-6500-3666-F92F-2A7941033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6" y="2251"/>
            <a:ext cx="12192000" cy="685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2" y="1947616"/>
            <a:ext cx="3932237" cy="1600200"/>
          </a:xfrm>
        </p:spPr>
        <p:txBody>
          <a:bodyPr anchor="b"/>
          <a:lstStyle>
            <a:lvl1pPr algn="r"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189" y="1703822"/>
            <a:ext cx="4369702" cy="345035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2314"/>
            <a:ext cx="3932237" cy="2186674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square with white dots&#10;&#10;Description automatically generated">
            <a:extLst>
              <a:ext uri="{FF2B5EF4-FFF2-40B4-BE49-F238E27FC236}">
                <a16:creationId xmlns:a16="http://schemas.microsoft.com/office/drawing/2014/main" id="{4C1035D9-C20D-F805-5EDE-8E1E14FF6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" y="-934"/>
            <a:ext cx="12192000" cy="686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quare with white text&#10;&#10;Description automatically generated">
            <a:extLst>
              <a:ext uri="{FF2B5EF4-FFF2-40B4-BE49-F238E27FC236}">
                <a16:creationId xmlns:a16="http://schemas.microsoft.com/office/drawing/2014/main" id="{FF39A2E1-555F-D2C0-B5A6-422663459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" y="-1876"/>
            <a:ext cx="12192000" cy="686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quare with white dots&#10;&#10;Description automatically generated">
            <a:extLst>
              <a:ext uri="{FF2B5EF4-FFF2-40B4-BE49-F238E27FC236}">
                <a16:creationId xmlns:a16="http://schemas.microsoft.com/office/drawing/2014/main" id="{FB6FD6E6-176E-CEE5-DBA6-4AC6A115E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" y="-934"/>
            <a:ext cx="12192000" cy="686388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2/8/2025</a:t>
            </a:fld>
            <a:endParaRPr lang="en-US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7EF01BE-1624-EFF7-E286-01628150B1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97160" y="6196965"/>
            <a:ext cx="1889760" cy="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9" r:id="rId5"/>
    <p:sldLayoutId id="2147483663" r:id="rId6"/>
    <p:sldLayoutId id="2147483664" r:id="rId7"/>
    <p:sldLayoutId id="2147483665" r:id="rId8"/>
    <p:sldLayoutId id="2147483667" r:id="rId9"/>
    <p:sldLayoutId id="2147483674" r:id="rId10"/>
    <p:sldLayoutId id="2147483666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train&#10;&#10;Description automatically generated">
            <a:extLst>
              <a:ext uri="{FF2B5EF4-FFF2-40B4-BE49-F238E27FC236}">
                <a16:creationId xmlns:a16="http://schemas.microsoft.com/office/drawing/2014/main" id="{37972AC2-79BF-8B2C-5289-58083470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45" y="863985"/>
            <a:ext cx="3258910" cy="2565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BD829-4432-C48C-EBAD-4A997E81B9EC}"/>
              </a:ext>
            </a:extLst>
          </p:cNvPr>
          <p:cNvSpPr txBox="1"/>
          <p:nvPr/>
        </p:nvSpPr>
        <p:spPr>
          <a:xfrm>
            <a:off x="1577163" y="3909857"/>
            <a:ext cx="90376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solidFill>
                  <a:schemeClr val="bg1"/>
                </a:solidFill>
                <a:latin typeface="Montserrat ExtraBold" panose="020F0502020204030204" pitchFamily="2" charset="0"/>
              </a:rPr>
              <a:t>STATEWIDE MEETING</a:t>
            </a:r>
          </a:p>
          <a:p>
            <a:pPr algn="ctr"/>
            <a:r>
              <a:rPr lang="en-US" sz="3600" b="1" spc="300" dirty="0">
                <a:solidFill>
                  <a:schemeClr val="bg1"/>
                </a:solidFill>
                <a:latin typeface="Montserrat" panose="00000500000000000000" pitchFamily="2" charset="0"/>
              </a:rPr>
              <a:t>FEBRUARY 8, 2025</a:t>
            </a:r>
          </a:p>
        </p:txBody>
      </p:sp>
    </p:spTree>
    <p:extLst>
      <p:ext uri="{BB962C8B-B14F-4D97-AF65-F5344CB8AC3E}">
        <p14:creationId xmlns:p14="http://schemas.microsoft.com/office/powerpoint/2010/main" val="39945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DC9F-60DE-C0FF-21D3-DC9C5F0B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Transportation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882A-E3F7-E56B-8A0C-45B295A8D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 to expand passenger rail in Ohio.</a:t>
            </a:r>
          </a:p>
        </p:txBody>
      </p:sp>
    </p:spTree>
    <p:extLst>
      <p:ext uri="{BB962C8B-B14F-4D97-AF65-F5344CB8AC3E}">
        <p14:creationId xmlns:p14="http://schemas.microsoft.com/office/powerpoint/2010/main" val="21056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3300-70A5-6CFA-B6FE-1607B52A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Aboard Ohio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2D55-928D-F73D-8769-45AB2E85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Rejoin Midwest Interstate Passenger Rail Commission</a:t>
            </a:r>
          </a:p>
          <a:p>
            <a:r>
              <a:rPr lang="en-US" dirty="0"/>
              <a:t>Establish an Office of Passenger Rail</a:t>
            </a:r>
          </a:p>
          <a:p>
            <a:r>
              <a:rPr lang="en-US" dirty="0"/>
              <a:t>Fully fund Corridor ID Step 2 for 3C&amp;D, Cleveland – Toledo – Detroit, and Midwest Connect</a:t>
            </a:r>
          </a:p>
        </p:txBody>
      </p:sp>
    </p:spTree>
    <p:extLst>
      <p:ext uri="{BB962C8B-B14F-4D97-AF65-F5344CB8AC3E}">
        <p14:creationId xmlns:p14="http://schemas.microsoft.com/office/powerpoint/2010/main" val="2028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22EA-0273-111B-1BB3-83F35DF6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Rejoin MIPRC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D57E-102A-B1AE-1715-E30AF604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MIPRC membership gives Ohio a voice in planning passenger rail in the region – not just new routes, but existing routes.</a:t>
            </a:r>
          </a:p>
          <a:p>
            <a:r>
              <a:rPr lang="en-US" dirty="0"/>
              <a:t>Amendment has been drafted to rejoin (similar to HB488) that includes funding and is being circulated.</a:t>
            </a:r>
          </a:p>
          <a:p>
            <a:r>
              <a:rPr lang="en-US" dirty="0"/>
              <a:t>Top immediate priority for the budget.</a:t>
            </a:r>
          </a:p>
        </p:txBody>
      </p:sp>
    </p:spTree>
    <p:extLst>
      <p:ext uri="{BB962C8B-B14F-4D97-AF65-F5344CB8AC3E}">
        <p14:creationId xmlns:p14="http://schemas.microsoft.com/office/powerpoint/2010/main" val="40580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9E-0A5E-C609-6F6E-B01C3817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Passenger Rail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A0C7-110D-CEF4-2BAC-CFA0658C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Would create a separate Office of Passenger Rail to manage the studies and eventually operations of state sponsored routes in Ohio.</a:t>
            </a:r>
          </a:p>
          <a:p>
            <a:r>
              <a:rPr lang="en-US" dirty="0"/>
              <a:t>The ORDC's mission is to plan, promote, and implement the improved movement of goods and </a:t>
            </a:r>
            <a:r>
              <a:rPr lang="en-US" b="1" dirty="0"/>
              <a:t>people</a:t>
            </a:r>
            <a:r>
              <a:rPr lang="en-US" dirty="0"/>
              <a:t> faster and safer on a rail transportation network connecting Ohio to the nation and the world. The mission is to be accomplished through a coordinated freight and </a:t>
            </a:r>
            <a:r>
              <a:rPr lang="en-US" b="1" dirty="0"/>
              <a:t>passenger</a:t>
            </a:r>
            <a:r>
              <a:rPr lang="en-US" dirty="0"/>
              <a:t> rail system which is an integral part of a seamless, intermodal transportation network.</a:t>
            </a:r>
          </a:p>
        </p:txBody>
      </p:sp>
    </p:spTree>
    <p:extLst>
      <p:ext uri="{BB962C8B-B14F-4D97-AF65-F5344CB8AC3E}">
        <p14:creationId xmlns:p14="http://schemas.microsoft.com/office/powerpoint/2010/main" val="32172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65F4-34EB-E038-7B50-27FCCE7D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Fund Corridor ID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B614-F113-E798-0F8F-CF8F79F0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our local match funding is there to continue the Corridor ID study, leveraging substantial federal funds from the IIJA.</a:t>
            </a:r>
          </a:p>
          <a:p>
            <a:r>
              <a:rPr lang="en-US" dirty="0"/>
              <a:t>ORDC committed to funding routes out of their existing operating budget: 3C&amp;D and Cleveland – Toledo – Detroit.</a:t>
            </a:r>
          </a:p>
        </p:txBody>
      </p:sp>
    </p:spTree>
    <p:extLst>
      <p:ext uri="{BB962C8B-B14F-4D97-AF65-F5344CB8AC3E}">
        <p14:creationId xmlns:p14="http://schemas.microsoft.com/office/powerpoint/2010/main" val="25011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8FFD-F64E-4014-7C5F-C201E2E3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4E053-A11B-5276-B413-E3C5FA18E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can do today to support passenger rail.</a:t>
            </a:r>
          </a:p>
        </p:txBody>
      </p:sp>
    </p:spTree>
    <p:extLst>
      <p:ext uri="{BB962C8B-B14F-4D97-AF65-F5344CB8AC3E}">
        <p14:creationId xmlns:p14="http://schemas.microsoft.com/office/powerpoint/2010/main" val="4007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A276-A634-A90F-DFC9-D978810F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F646-8EB7-E596-6DFD-12E497D9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your city leadership and ask them to support better transit, including passenger rail.</a:t>
            </a:r>
          </a:p>
          <a:p>
            <a:r>
              <a:rPr lang="en-US" dirty="0"/>
              <a:t>Use public transit when you can.</a:t>
            </a:r>
          </a:p>
        </p:txBody>
      </p:sp>
    </p:spTree>
    <p:extLst>
      <p:ext uri="{BB962C8B-B14F-4D97-AF65-F5344CB8AC3E}">
        <p14:creationId xmlns:p14="http://schemas.microsoft.com/office/powerpoint/2010/main" val="2294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02E4-466F-8E96-7D69-84D1DEB3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8AC4-6C9D-895A-D6F1-0B093BFB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your Representative and Senator and ask them to support passenger rail initiatives in the budgets.</a:t>
            </a:r>
          </a:p>
          <a:p>
            <a:r>
              <a:rPr lang="en-US" dirty="0"/>
              <a:t>Call out MIPRC specifically – this will help Ohioans across the state in almost every district.</a:t>
            </a:r>
          </a:p>
          <a:p>
            <a:r>
              <a:rPr lang="en-US" dirty="0"/>
              <a:t>Focus on economic, workforce, and mobility benefits.</a:t>
            </a:r>
          </a:p>
          <a:p>
            <a:r>
              <a:rPr lang="en-US" dirty="0"/>
              <a:t>All hearings are available on the Ohio Channel.</a:t>
            </a:r>
          </a:p>
        </p:txBody>
      </p:sp>
    </p:spTree>
    <p:extLst>
      <p:ext uri="{BB962C8B-B14F-4D97-AF65-F5344CB8AC3E}">
        <p14:creationId xmlns:p14="http://schemas.microsoft.com/office/powerpoint/2010/main" val="6351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DC2E-3DA0-9499-5D21-6A2EC8C6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EC78-B551-0D96-E644-2F0ADEFD8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your member of Congress and Ohio’s Senators and ask them to support public transit and passenger rail.</a:t>
            </a:r>
          </a:p>
          <a:p>
            <a:r>
              <a:rPr lang="en-US" dirty="0"/>
              <a:t>Renew IIJA funding for projects that are underway.</a:t>
            </a:r>
          </a:p>
          <a:p>
            <a:r>
              <a:rPr lang="en-US" dirty="0"/>
              <a:t>We need help with research – contact Mitch.</a:t>
            </a:r>
          </a:p>
          <a:p>
            <a:pPr lvl="1"/>
            <a:r>
              <a:rPr lang="en-US" dirty="0"/>
              <a:t>Meeting Monday, February 10 at 7:00pm via Zoom</a:t>
            </a:r>
          </a:p>
        </p:txBody>
      </p:sp>
    </p:spTree>
    <p:extLst>
      <p:ext uri="{BB962C8B-B14F-4D97-AF65-F5344CB8AC3E}">
        <p14:creationId xmlns:p14="http://schemas.microsoft.com/office/powerpoint/2010/main" val="32651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936383-0148-EDB4-A555-E8A1C90D14CC}"/>
              </a:ext>
            </a:extLst>
          </p:cNvPr>
          <p:cNvSpPr txBox="1"/>
          <p:nvPr/>
        </p:nvSpPr>
        <p:spPr>
          <a:xfrm>
            <a:off x="1201479" y="2115879"/>
            <a:ext cx="95693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spc="80" dirty="0">
                <a:solidFill>
                  <a:srgbClr val="408CB2"/>
                </a:solidFill>
                <a:latin typeface="Montserrat" panose="00000500000000000000" pitchFamily="2" charset="0"/>
              </a:rPr>
              <a:t>WELCOME! </a:t>
            </a:r>
          </a:p>
        </p:txBody>
      </p:sp>
    </p:spTree>
    <p:extLst>
      <p:ext uri="{BB962C8B-B14F-4D97-AF65-F5344CB8AC3E}">
        <p14:creationId xmlns:p14="http://schemas.microsoft.com/office/powerpoint/2010/main" val="36108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0EC0-D645-0F0B-5AF0-A1A1DB9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 Rail Day of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BDAE-00F4-762F-4402-AB1FDDDE6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beginning, not the end.</a:t>
            </a:r>
          </a:p>
        </p:txBody>
      </p:sp>
    </p:spTree>
    <p:extLst>
      <p:ext uri="{BB962C8B-B14F-4D97-AF65-F5344CB8AC3E}">
        <p14:creationId xmlns:p14="http://schemas.microsoft.com/office/powerpoint/2010/main" val="2881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E523-4D01-F1C2-0BED-C9473252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F26B-641F-55F1-89D2-91B05A44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specific legislators – party leadership in both chambers, members of the Finance and Transportation Committees in both chambers, and new members.</a:t>
            </a:r>
          </a:p>
          <a:p>
            <a:r>
              <a:rPr lang="en-US" dirty="0"/>
              <a:t>Ask specifically for their feedback – concerns, questions, thoughts.</a:t>
            </a:r>
          </a:p>
        </p:txBody>
      </p:sp>
    </p:spTree>
    <p:extLst>
      <p:ext uri="{BB962C8B-B14F-4D97-AF65-F5344CB8AC3E}">
        <p14:creationId xmlns:p14="http://schemas.microsoft.com/office/powerpoint/2010/main" val="21841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E9FB-880D-B736-21B5-323428AF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0FF0-2EC7-35C8-F726-8FC83AC08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Day of Advocacy, All Aboard Ohio will develop targeted messaging for legislators and activate the members – </a:t>
            </a:r>
            <a:r>
              <a:rPr lang="en-US" b="1" dirty="0"/>
              <a:t>YOU</a:t>
            </a:r>
            <a:r>
              <a:rPr lang="en-US" dirty="0"/>
              <a:t> – to reach out.</a:t>
            </a:r>
          </a:p>
          <a:p>
            <a:r>
              <a:rPr lang="en-US" dirty="0"/>
              <a:t>We will also have our members reach out to local officials, our partners, and other stakeholders to reaffirm our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6F591-B4C3-F40D-5142-096D33F05357}"/>
              </a:ext>
            </a:extLst>
          </p:cNvPr>
          <p:cNvSpPr txBox="1"/>
          <p:nvPr/>
        </p:nvSpPr>
        <p:spPr>
          <a:xfrm>
            <a:off x="723900" y="4998720"/>
            <a:ext cx="10732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D55854"/>
                </a:solidFill>
                <a:latin typeface="Montserrat Bold" panose="00000800000000000000" pitchFamily="2" charset="0"/>
              </a:rPr>
              <a:t>ALLABOARDOHIO.ORG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5852C-E9CA-B657-BA14-5889E8422DAE}"/>
              </a:ext>
            </a:extLst>
          </p:cNvPr>
          <p:cNvSpPr txBox="1"/>
          <p:nvPr/>
        </p:nvSpPr>
        <p:spPr>
          <a:xfrm>
            <a:off x="826770" y="5078730"/>
            <a:ext cx="10732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408CB2"/>
                </a:solidFill>
                <a:latin typeface="Montserrat Bold" panose="00000800000000000000" pitchFamily="2" charset="0"/>
              </a:rPr>
              <a:t>ALLABOARDOHIO.ORG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21A89-F631-E21E-B47E-DF26090A6C2B}"/>
              </a:ext>
            </a:extLst>
          </p:cNvPr>
          <p:cNvSpPr txBox="1"/>
          <p:nvPr/>
        </p:nvSpPr>
        <p:spPr>
          <a:xfrm>
            <a:off x="765810" y="5029200"/>
            <a:ext cx="10732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012345"/>
                </a:solidFill>
                <a:latin typeface="Montserrat Bold" panose="00000800000000000000" pitchFamily="2" charset="0"/>
              </a:rPr>
              <a:t>ALLABOARDOHIO.ORG</a:t>
            </a:r>
          </a:p>
        </p:txBody>
      </p:sp>
    </p:spTree>
    <p:extLst>
      <p:ext uri="{BB962C8B-B14F-4D97-AF65-F5344CB8AC3E}">
        <p14:creationId xmlns:p14="http://schemas.microsoft.com/office/powerpoint/2010/main" val="17402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93D9-890A-B94D-8B22-D9E374EC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Ohio’s Budget Season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02E8-6909-4B0E-60D9-C11B06B5D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Transportation and Operating Budgets in the Ohio Statehouse</a:t>
            </a:r>
          </a:p>
        </p:txBody>
      </p:sp>
    </p:spTree>
    <p:extLst>
      <p:ext uri="{BB962C8B-B14F-4D97-AF65-F5344CB8AC3E}">
        <p14:creationId xmlns:p14="http://schemas.microsoft.com/office/powerpoint/2010/main" val="42347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B3B0-92A6-C4A9-61BF-5637774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CF4B-F927-3D71-6B56-5BF59DF72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Transportation</a:t>
            </a:r>
          </a:p>
          <a:p>
            <a:pPr lvl="1"/>
            <a:r>
              <a:rPr lang="en-US" dirty="0"/>
              <a:t>House Bill 54</a:t>
            </a:r>
          </a:p>
          <a:p>
            <a:pPr lvl="1"/>
            <a:r>
              <a:rPr lang="en-US" dirty="0"/>
              <a:t>Amendments Due 2/13</a:t>
            </a:r>
          </a:p>
          <a:p>
            <a:pPr lvl="1"/>
            <a:r>
              <a:rPr lang="en-US" dirty="0"/>
              <a:t>Sub Bill Expected 2/18</a:t>
            </a:r>
          </a:p>
          <a:p>
            <a:pPr lvl="1"/>
            <a:r>
              <a:rPr lang="en-US" dirty="0"/>
              <a:t>Due by 3/31</a:t>
            </a:r>
          </a:p>
          <a:p>
            <a:r>
              <a:rPr lang="en-US" b="1" dirty="0"/>
              <a:t>Operating</a:t>
            </a:r>
          </a:p>
          <a:p>
            <a:pPr lvl="1"/>
            <a:r>
              <a:rPr lang="en-US"/>
              <a:t>Being Drafted</a:t>
            </a:r>
            <a:endParaRPr lang="en-US" dirty="0"/>
          </a:p>
          <a:p>
            <a:pPr lvl="1"/>
            <a:r>
              <a:rPr lang="en-US" dirty="0"/>
              <a:t>Amendments Due 3/14</a:t>
            </a:r>
          </a:p>
          <a:p>
            <a:pPr lvl="1"/>
            <a:r>
              <a:rPr lang="en-US" dirty="0"/>
              <a:t>Expected to Pass 4/9</a:t>
            </a:r>
          </a:p>
          <a:p>
            <a:pPr lvl="1"/>
            <a:r>
              <a:rPr lang="en-US" dirty="0"/>
              <a:t>Due by 6/30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D79E7-9828-BFD3-9132-F979A2961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Testimony to be heard in Finance Committee and 13 others.</a:t>
            </a:r>
          </a:p>
          <a:p>
            <a:r>
              <a:rPr lang="en-US" dirty="0"/>
              <a:t>Changed from past General Assemblies.</a:t>
            </a:r>
          </a:p>
          <a:p>
            <a:r>
              <a:rPr lang="en-US" dirty="0"/>
              <a:t>Helpful information can be found at: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lsc.ohio.gov </a:t>
            </a:r>
            <a:r>
              <a:rPr lang="en-US" dirty="0"/>
              <a:t>– Budget Central</a:t>
            </a:r>
          </a:p>
        </p:txBody>
      </p:sp>
    </p:spTree>
    <p:extLst>
      <p:ext uri="{BB962C8B-B14F-4D97-AF65-F5344CB8AC3E}">
        <p14:creationId xmlns:p14="http://schemas.microsoft.com/office/powerpoint/2010/main" val="74132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670A-FABB-784E-59ED-884F535C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Budgets Introduced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007E92-C436-A9CD-BA34-44CEC7DA71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25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F333B-32D7-298E-401F-F42BD75C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Budget process begins in the House Finance Committee and testimony is heard in that or other committees for aspects of the bill.</a:t>
            </a:r>
          </a:p>
        </p:txBody>
      </p:sp>
    </p:spTree>
    <p:extLst>
      <p:ext uri="{BB962C8B-B14F-4D97-AF65-F5344CB8AC3E}">
        <p14:creationId xmlns:p14="http://schemas.microsoft.com/office/powerpoint/2010/main" val="3149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ECAE-BE4F-F18D-A56D-97E99F16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Bill Adopted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E24FF9-E785-D78E-E0EA-2572C2862A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r="84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46BD3-34CA-8671-648A-0A519D39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Sub Bill is adopted in the Finance Committee and passed off the House floor.</a:t>
            </a:r>
          </a:p>
        </p:txBody>
      </p:sp>
    </p:spTree>
    <p:extLst>
      <p:ext uri="{BB962C8B-B14F-4D97-AF65-F5344CB8AC3E}">
        <p14:creationId xmlns:p14="http://schemas.microsoft.com/office/powerpoint/2010/main" val="14512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5461-2335-9C2E-6EAF-FC21330A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Hearings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68EA3C-8ADF-EF68-617D-D77BC46D62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r="84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72BB1-EC81-67F2-EE26-B3C425112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budget process continues in the Upper Chamber where testimony is heard and the Senate adds their priorities.</a:t>
            </a:r>
          </a:p>
        </p:txBody>
      </p:sp>
    </p:spTree>
    <p:extLst>
      <p:ext uri="{BB962C8B-B14F-4D97-AF65-F5344CB8AC3E}">
        <p14:creationId xmlns:p14="http://schemas.microsoft.com/office/powerpoint/2010/main" val="3590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B01F-0E63-B777-1925-5C09AED8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Adopts Sub Bill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48BB5F-56A6-39CE-332F-0FC7786E70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r="84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BAE4C-71C0-D5D2-91BB-8333A1A70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Senate votes to adopt the Sub Bill if there are no amendments.</a:t>
            </a:r>
          </a:p>
          <a:p>
            <a:r>
              <a:rPr lang="en-US" dirty="0"/>
              <a:t>This is highly unlikely, but possible.</a:t>
            </a:r>
          </a:p>
        </p:txBody>
      </p:sp>
    </p:spTree>
    <p:extLst>
      <p:ext uri="{BB962C8B-B14F-4D97-AF65-F5344CB8AC3E}">
        <p14:creationId xmlns:p14="http://schemas.microsoft.com/office/powerpoint/2010/main" val="39769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F2CE-BE1F-D87F-3746-907CB381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F1A0-2F43-DAA6-8F84-0AF3FE1A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from the respective House and Senate Committees meet in conference, and negotiate a budget that includes top priorities from each.</a:t>
            </a:r>
          </a:p>
          <a:p>
            <a:r>
              <a:rPr lang="en-US" dirty="0"/>
              <a:t>Some items are removed completely, some are added in, some line items are changed.</a:t>
            </a:r>
          </a:p>
          <a:p>
            <a:r>
              <a:rPr lang="en-US" dirty="0"/>
              <a:t>The Committee reports a new Sub Bill to the Senate for approval and the House votes to concur.</a:t>
            </a:r>
          </a:p>
        </p:txBody>
      </p:sp>
    </p:spTree>
    <p:extLst>
      <p:ext uri="{BB962C8B-B14F-4D97-AF65-F5344CB8AC3E}">
        <p14:creationId xmlns:p14="http://schemas.microsoft.com/office/powerpoint/2010/main" val="711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726</Words>
  <Application>Microsoft Office PowerPoint</Application>
  <PresentationFormat>Widescreen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Montserrat</vt:lpstr>
      <vt:lpstr>Montserrat Bold</vt:lpstr>
      <vt:lpstr>Montserrat ExtraBold</vt:lpstr>
      <vt:lpstr>office theme</vt:lpstr>
      <vt:lpstr>PowerPoint Presentation</vt:lpstr>
      <vt:lpstr>PowerPoint Presentation</vt:lpstr>
      <vt:lpstr>Ohio’s Budget Season</vt:lpstr>
      <vt:lpstr>The Big Budgets</vt:lpstr>
      <vt:lpstr>Budgets Introduced</vt:lpstr>
      <vt:lpstr>Substitute Bill Adopted</vt:lpstr>
      <vt:lpstr>Senate Hearings</vt:lpstr>
      <vt:lpstr>Senate Adopts Sub Bill</vt:lpstr>
      <vt:lpstr>Conference Committee</vt:lpstr>
      <vt:lpstr>The Transportation Budget</vt:lpstr>
      <vt:lpstr>PowerPoint Presentation</vt:lpstr>
      <vt:lpstr>All Aboard Ohio Priorities</vt:lpstr>
      <vt:lpstr>Rejoin MIPRC</vt:lpstr>
      <vt:lpstr>Office of Passenger Rail</vt:lpstr>
      <vt:lpstr>Fully Fund Corridor ID Step 2</vt:lpstr>
      <vt:lpstr>Current Advocacy</vt:lpstr>
      <vt:lpstr>Local Advocacy</vt:lpstr>
      <vt:lpstr>State Advocacy</vt:lpstr>
      <vt:lpstr>Federal Advocacy</vt:lpstr>
      <vt:lpstr>Passenger Rail Day of Advocacy</vt:lpstr>
      <vt:lpstr>Our Goals</vt:lpstr>
      <vt:lpstr>Future Advocacy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Esterly</dc:creator>
  <cp:lastModifiedBy>John Esterly</cp:lastModifiedBy>
  <cp:revision>189</cp:revision>
  <dcterms:created xsi:type="dcterms:W3CDTF">2024-05-24T20:18:21Z</dcterms:created>
  <dcterms:modified xsi:type="dcterms:W3CDTF">2025-02-08T13:38:24Z</dcterms:modified>
</cp:coreProperties>
</file>